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78" r:id="rId4"/>
    <p:sldId id="257" r:id="rId5"/>
    <p:sldId id="258" r:id="rId6"/>
    <p:sldId id="260" r:id="rId7"/>
    <p:sldId id="262" r:id="rId8"/>
    <p:sldId id="259" r:id="rId9"/>
    <p:sldId id="263" r:id="rId10"/>
    <p:sldId id="261" r:id="rId11"/>
    <p:sldId id="264" r:id="rId12"/>
    <p:sldId id="265" r:id="rId13"/>
    <p:sldId id="266" r:id="rId14"/>
    <p:sldId id="267" r:id="rId15"/>
    <p:sldId id="268" r:id="rId16"/>
    <p:sldId id="269" r:id="rId17"/>
    <p:sldId id="270" r:id="rId18"/>
    <p:sldId id="273" r:id="rId19"/>
    <p:sldId id="272" r:id="rId20"/>
    <p:sldId id="279" r:id="rId21"/>
    <p:sldId id="271" r:id="rId22"/>
    <p:sldId id="280" r:id="rId23"/>
    <p:sldId id="276"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ABA33F-908F-4CB5-A7AA-6282806E514A}" type="datetimeFigureOut">
              <a:rPr lang="en-US" smtClean="0"/>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358113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ABA33F-908F-4CB5-A7AA-6282806E514A}" type="datetimeFigureOut">
              <a:rPr lang="en-US" smtClean="0"/>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2703492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ABA33F-908F-4CB5-A7AA-6282806E514A}" type="datetimeFigureOut">
              <a:rPr lang="en-US" smtClean="0"/>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2971349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CD4A6DF-683F-4588-AAD1-B71F935E0E7B}" type="datetimeFigureOut">
              <a:rPr lang="en-US" smtClean="0"/>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758023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D4A6DF-683F-4588-AAD1-B71F935E0E7B}" type="datetimeFigureOut">
              <a:rPr lang="en-US" smtClean="0"/>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2928540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D4A6DF-683F-4588-AAD1-B71F935E0E7B}" type="datetimeFigureOut">
              <a:rPr lang="en-US" smtClean="0"/>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838771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D4A6DF-683F-4588-AAD1-B71F935E0E7B}" type="datetimeFigureOut">
              <a:rPr lang="en-US" smtClean="0"/>
              <a:t>8/16/2017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460295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D4A6DF-683F-4588-AAD1-B71F935E0E7B}" type="datetimeFigureOut">
              <a:rPr lang="en-US" smtClean="0"/>
              <a:t>8/16/2017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5273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D4A6DF-683F-4588-AAD1-B71F935E0E7B}" type="datetimeFigureOut">
              <a:rPr lang="en-US" smtClean="0"/>
              <a:t>8/16/2017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423405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4A6DF-683F-4588-AAD1-B71F935E0E7B}" type="datetimeFigureOut">
              <a:rPr lang="en-US" smtClean="0"/>
              <a:t>8/16/2017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2334105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D4A6DF-683F-4588-AAD1-B71F935E0E7B}" type="datetimeFigureOut">
              <a:rPr lang="en-US" smtClean="0"/>
              <a:t>8/16/2017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168518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ABA33F-908F-4CB5-A7AA-6282806E514A}" type="datetimeFigureOut">
              <a:rPr lang="en-US" smtClean="0"/>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19791925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D4A6DF-683F-4588-AAD1-B71F935E0E7B}" type="datetimeFigureOut">
              <a:rPr lang="en-US" smtClean="0"/>
              <a:t>8/16/2017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28220992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D4A6DF-683F-4588-AAD1-B71F935E0E7B}" type="datetimeFigureOut">
              <a:rPr lang="en-US" smtClean="0"/>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19083468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D4A6DF-683F-4588-AAD1-B71F935E0E7B}" type="datetimeFigureOut">
              <a:rPr lang="en-US" smtClean="0"/>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1108015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D4A6DF-683F-4588-AAD1-B71F935E0E7B}" type="datetimeFigureOut">
              <a:rPr lang="en-US" smtClean="0"/>
              <a:t>8/16/2017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542320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ABA33F-908F-4CB5-A7AA-6282806E514A}" type="datetimeFigureOut">
              <a:rPr lang="en-US" smtClean="0"/>
              <a:t>8/16/2017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3090073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ABA33F-908F-4CB5-A7AA-6282806E514A}" type="datetimeFigureOut">
              <a:rPr lang="en-US" smtClean="0"/>
              <a:t>8/16/2017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1236123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ABA33F-908F-4CB5-A7AA-6282806E514A}" type="datetimeFigureOut">
              <a:rPr lang="en-US" smtClean="0"/>
              <a:t>8/16/2017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1070917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ABA33F-908F-4CB5-A7AA-6282806E514A}" type="datetimeFigureOut">
              <a:rPr lang="en-US" smtClean="0"/>
              <a:t>8/16/2017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807210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BA33F-908F-4CB5-A7AA-6282806E514A}" type="datetimeFigureOut">
              <a:rPr lang="en-US" smtClean="0"/>
              <a:t>8/16/2017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3388150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ABA33F-908F-4CB5-A7AA-6282806E514A}" type="datetimeFigureOut">
              <a:rPr lang="en-US" smtClean="0"/>
              <a:t>8/16/2017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888885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ABA33F-908F-4CB5-A7AA-6282806E514A}" type="datetimeFigureOut">
              <a:rPr lang="en-US" smtClean="0"/>
              <a:t>8/16/2017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3982539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ABA33F-908F-4CB5-A7AA-6282806E514A}" type="datetimeFigureOut">
              <a:rPr lang="en-US" smtClean="0"/>
              <a:t>8/16/2017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7D6B63-B279-4E6B-98C4-C941EED19DE4}" type="slidenum">
              <a:rPr lang="en-US" smtClean="0"/>
              <a:t>‹#›</a:t>
            </a:fld>
            <a:endParaRPr lang="en-US" dirty="0"/>
          </a:p>
        </p:txBody>
      </p:sp>
    </p:spTree>
    <p:extLst>
      <p:ext uri="{BB962C8B-B14F-4D97-AF65-F5344CB8AC3E}">
        <p14:creationId xmlns:p14="http://schemas.microsoft.com/office/powerpoint/2010/main" val="244417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4A6DF-683F-4588-AAD1-B71F935E0E7B}" type="datetimeFigureOut">
              <a:rPr lang="en-US" smtClean="0"/>
              <a:t>8/16/2017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D0D44-A7A6-452D-9FF8-8D006AB8B4BD}" type="slidenum">
              <a:rPr lang="en-US" smtClean="0"/>
              <a:t>‹#›</a:t>
            </a:fld>
            <a:endParaRPr lang="en-US" dirty="0"/>
          </a:p>
        </p:txBody>
      </p:sp>
    </p:spTree>
    <p:extLst>
      <p:ext uri="{BB962C8B-B14F-4D97-AF65-F5344CB8AC3E}">
        <p14:creationId xmlns:p14="http://schemas.microsoft.com/office/powerpoint/2010/main" val="511185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2016event.mosaicoutdoor.org/AttendeeInfo.asp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2016event.mosaicoutdoor.org/AttendeeInfo.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2017event.mosaicoutdoor.org/AttendeeInfo.aspx" TargetMode="External"/><Relationship Id="rId2" Type="http://schemas.openxmlformats.org/officeDocument/2006/relationships/hyperlink" Target="mailto:Event@MosaicOutdoor.org" TargetMode="External"/><Relationship Id="rId1" Type="http://schemas.openxmlformats.org/officeDocument/2006/relationships/slideLayout" Target="../slideLayouts/slideLayout2.xml"/><Relationship Id="rId4" Type="http://schemas.openxmlformats.org/officeDocument/2006/relationships/hyperlink" Target="https://www.dropbox.com/sh/9lhfr650ry3aq0y/AACysdNH0B0rYFkuN3S1906ia?dl=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Event@MosaicOutdoor.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dirty="0"/>
              <a:t>Activity Leader Guidelines</a:t>
            </a:r>
          </a:p>
        </p:txBody>
      </p:sp>
      <p:sp>
        <p:nvSpPr>
          <p:cNvPr id="5" name="TextBox 4"/>
          <p:cNvSpPr txBox="1"/>
          <p:nvPr/>
        </p:nvSpPr>
        <p:spPr>
          <a:xfrm>
            <a:off x="2209800" y="5218331"/>
            <a:ext cx="4724400" cy="646331"/>
          </a:xfrm>
          <a:prstGeom prst="rect">
            <a:avLst/>
          </a:prstGeom>
          <a:noFill/>
        </p:spPr>
        <p:txBody>
          <a:bodyPr wrap="square" rtlCol="0">
            <a:spAutoFit/>
          </a:bodyPr>
          <a:lstStyle/>
          <a:p>
            <a:pPr algn="ctr"/>
            <a:r>
              <a:rPr lang="en-US" dirty="0"/>
              <a:t>For </a:t>
            </a:r>
          </a:p>
          <a:p>
            <a:pPr algn="ctr"/>
            <a:r>
              <a:rPr lang="en-US" dirty="0"/>
              <a:t>Jewish Outdoor Escape 2017</a:t>
            </a:r>
          </a:p>
        </p:txBody>
      </p:sp>
    </p:spTree>
    <p:extLst>
      <p:ext uri="{BB962C8B-B14F-4D97-AF65-F5344CB8AC3E}">
        <p14:creationId xmlns:p14="http://schemas.microsoft.com/office/powerpoint/2010/main" val="894191682"/>
      </p:ext>
    </p:extLst>
  </p:cSld>
  <p:clrMapOvr>
    <a:masterClrMapping/>
  </p:clrMapOvr>
  <mc:AlternateContent xmlns:mc="http://schemas.openxmlformats.org/markup-compatibility/2006" xmlns:p14="http://schemas.microsoft.com/office/powerpoint/2010/main">
    <mc:Choice Requires="p14">
      <p:transition spd="med" p14:dur="700" advTm="2377">
        <p:fade/>
      </p:transition>
    </mc:Choice>
    <mc:Fallback xmlns="">
      <p:transition spd="med" advTm="2377">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2400" dirty="0"/>
              <a:t>Make sure everyone understands the transportation plan. </a:t>
            </a:r>
            <a:br>
              <a:rPr lang="en-US" dirty="0"/>
            </a:br>
            <a:endParaRPr lang="en-US" dirty="0"/>
          </a:p>
        </p:txBody>
      </p:sp>
      <p:sp>
        <p:nvSpPr>
          <p:cNvPr id="3" name="Content Placeholder 2"/>
          <p:cNvSpPr>
            <a:spLocks noGrp="1"/>
          </p:cNvSpPr>
          <p:nvPr>
            <p:ph idx="1"/>
          </p:nvPr>
        </p:nvSpPr>
        <p:spPr>
          <a:xfrm>
            <a:off x="381000" y="1166018"/>
            <a:ext cx="8229600" cy="4525963"/>
          </a:xfrm>
        </p:spPr>
        <p:txBody>
          <a:bodyPr>
            <a:normAutofit fontScale="85000" lnSpcReduction="20000"/>
          </a:bodyPr>
          <a:lstStyle/>
          <a:p>
            <a:r>
              <a:rPr lang="en-US" dirty="0"/>
              <a:t>All drivers are instructed to </a:t>
            </a:r>
            <a:r>
              <a:rPr lang="en-US" sz="3900" dirty="0"/>
              <a:t>LEAVE ON TIME</a:t>
            </a:r>
            <a:r>
              <a:rPr lang="en-US" dirty="0"/>
              <a:t>.</a:t>
            </a:r>
          </a:p>
          <a:p>
            <a:pPr marL="0" indent="0" algn="ctr">
              <a:buNone/>
            </a:pPr>
            <a:r>
              <a:rPr lang="en-US" b="1" dirty="0"/>
              <a:t>DO NOT WAIT FOR ANYONE FOR ANY REASON</a:t>
            </a:r>
          </a:p>
          <a:p>
            <a:r>
              <a:rPr lang="en-US" dirty="0"/>
              <a:t>Make sure everyone knows:</a:t>
            </a:r>
          </a:p>
          <a:p>
            <a:pPr lvl="1"/>
            <a:r>
              <a:rPr lang="en-US" dirty="0"/>
              <a:t>Which vehicle they are going on. </a:t>
            </a:r>
          </a:p>
          <a:p>
            <a:pPr lvl="1"/>
            <a:r>
              <a:rPr lang="en-US" dirty="0"/>
              <a:t>Know where to find said vehicle.</a:t>
            </a:r>
          </a:p>
          <a:p>
            <a:pPr lvl="2"/>
            <a:r>
              <a:rPr lang="en-US" dirty="0"/>
              <a:t>Some activities have multiple vehicles and might be parked in different locations. Spend the time at meet your leader to physically split the group to fit in the vehicles. </a:t>
            </a:r>
          </a:p>
          <a:p>
            <a:pPr lvl="1"/>
            <a:r>
              <a:rPr lang="en-US" dirty="0"/>
              <a:t>What time to be at vehicle. This should be at least 20 minutes before planned departure time. </a:t>
            </a:r>
          </a:p>
          <a:p>
            <a:pPr marL="457200" lvl="1" indent="0">
              <a:buNone/>
            </a:pPr>
            <a:r>
              <a:rPr lang="en-US" b="1" dirty="0"/>
              <a:t>IF A PARTICIPANT IS LATE THEY WILL BE LEFT BEHIND</a:t>
            </a:r>
            <a:endParaRPr lang="en-US" dirty="0"/>
          </a:p>
          <a:p>
            <a:pPr lvl="1"/>
            <a:r>
              <a:rPr lang="en-US" dirty="0"/>
              <a:t>Most activities will leave shortly after breakfast. Come to breakfast prepared to leave for their activity.</a:t>
            </a:r>
          </a:p>
          <a:p>
            <a:endParaRPr lang="en-US" dirty="0"/>
          </a:p>
          <a:p>
            <a:pPr marL="0" indent="0">
              <a:buNone/>
            </a:pPr>
            <a:endParaRPr lang="en-US" dirty="0"/>
          </a:p>
        </p:txBody>
      </p:sp>
    </p:spTree>
    <p:extLst>
      <p:ext uri="{BB962C8B-B14F-4D97-AF65-F5344CB8AC3E}">
        <p14:creationId xmlns:p14="http://schemas.microsoft.com/office/powerpoint/2010/main" val="415012190"/>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dirty="0"/>
              <a:t>Give a chance for the leader to access the group and make adjustments if needed. </a:t>
            </a:r>
            <a:br>
              <a:rPr lang="en-US" dirty="0"/>
            </a:br>
            <a:endParaRPr lang="en-US" dirty="0"/>
          </a:p>
        </p:txBody>
      </p:sp>
      <p:sp>
        <p:nvSpPr>
          <p:cNvPr id="3" name="Content Placeholder 2"/>
          <p:cNvSpPr>
            <a:spLocks noGrp="1"/>
          </p:cNvSpPr>
          <p:nvPr>
            <p:ph idx="1"/>
          </p:nvPr>
        </p:nvSpPr>
        <p:spPr>
          <a:xfrm>
            <a:off x="457200" y="1166018"/>
            <a:ext cx="8229600" cy="4525963"/>
          </a:xfrm>
        </p:spPr>
        <p:txBody>
          <a:bodyPr>
            <a:normAutofit fontScale="70000" lnSpcReduction="20000"/>
          </a:bodyPr>
          <a:lstStyle/>
          <a:p>
            <a:r>
              <a:rPr lang="en-US" dirty="0"/>
              <a:t>As you are meeting with your group take the time to look around.</a:t>
            </a:r>
          </a:p>
          <a:p>
            <a:pPr lvl="1"/>
            <a:r>
              <a:rPr lang="en-US" dirty="0"/>
              <a:t>Is anyone obviously not fit to attend your activity</a:t>
            </a:r>
          </a:p>
          <a:p>
            <a:pPr lvl="1"/>
            <a:r>
              <a:rPr lang="en-US" dirty="0"/>
              <a:t>Anyone have medical issues to address that might be a safety issue. </a:t>
            </a:r>
          </a:p>
          <a:p>
            <a:pPr lvl="1"/>
            <a:r>
              <a:rPr lang="en-US" dirty="0"/>
              <a:t>Is everyone on your list at the meeting?</a:t>
            </a:r>
          </a:p>
          <a:p>
            <a:pPr lvl="2"/>
            <a:r>
              <a:rPr lang="en-US" dirty="0"/>
              <a:t>A check off list you will be supplied of the participants that have signed up for your activity. </a:t>
            </a:r>
          </a:p>
          <a:p>
            <a:pPr lvl="2"/>
            <a:r>
              <a:rPr lang="en-US" dirty="0"/>
              <a:t>If a participant misses the meet your leader meeting you have the right to not let them attend the activity the next day. </a:t>
            </a:r>
          </a:p>
          <a:p>
            <a:pPr lvl="1"/>
            <a:r>
              <a:rPr lang="en-US" dirty="0"/>
              <a:t>Is anyone not on your list asking to join you?</a:t>
            </a:r>
          </a:p>
          <a:p>
            <a:pPr lvl="2"/>
            <a:r>
              <a:rPr lang="en-US" dirty="0"/>
              <a:t>Substitutions on activities that have a cost are strongly discouraged.</a:t>
            </a:r>
          </a:p>
          <a:p>
            <a:pPr lvl="2"/>
            <a:r>
              <a:rPr lang="en-US" dirty="0"/>
              <a:t>If a substitution happens it should be arranged the night before. </a:t>
            </a:r>
          </a:p>
          <a:p>
            <a:pPr lvl="2"/>
            <a:r>
              <a:rPr lang="en-US" dirty="0"/>
              <a:t>Several activities are on busses or vans that have limitations on the number of people they can hold. These limitations may not be apparent to you. A person can join the activity only if someone else who is signed up talks to directly you (the leader) that they are not going. Do not take the word of someone else. </a:t>
            </a:r>
          </a:p>
          <a:p>
            <a:pPr lvl="2"/>
            <a:r>
              <a:rPr lang="en-US" dirty="0"/>
              <a:t>Many activities are on shared buses and many of the busses are full.</a:t>
            </a:r>
          </a:p>
          <a:p>
            <a:pPr lvl="2"/>
            <a:r>
              <a:rPr lang="en-US" dirty="0"/>
              <a:t>Financial issues need to be addressed the night before. </a:t>
            </a:r>
          </a:p>
        </p:txBody>
      </p:sp>
    </p:spTree>
    <p:extLst>
      <p:ext uri="{BB962C8B-B14F-4D97-AF65-F5344CB8AC3E}">
        <p14:creationId xmlns:p14="http://schemas.microsoft.com/office/powerpoint/2010/main" val="1133416956"/>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Morning of Activity</a:t>
            </a:r>
          </a:p>
        </p:txBody>
      </p:sp>
      <p:sp>
        <p:nvSpPr>
          <p:cNvPr id="3" name="Content Placeholder 2"/>
          <p:cNvSpPr>
            <a:spLocks noGrp="1"/>
          </p:cNvSpPr>
          <p:nvPr>
            <p:ph idx="1"/>
          </p:nvPr>
        </p:nvSpPr>
        <p:spPr/>
        <p:txBody>
          <a:bodyPr>
            <a:normAutofit fontScale="47500" lnSpcReduction="20000"/>
          </a:bodyPr>
          <a:lstStyle/>
          <a:p>
            <a:r>
              <a:rPr lang="en-US" dirty="0"/>
              <a:t>Bring EVERYTHING you need for your activity to breakfast. As leader you most likely WILL NOT HAVE TIME to make it back to your cabin.</a:t>
            </a:r>
          </a:p>
          <a:p>
            <a:r>
              <a:rPr lang="en-US" dirty="0"/>
              <a:t>Make sure you bring:</a:t>
            </a:r>
          </a:p>
          <a:p>
            <a:pPr lvl="1"/>
            <a:r>
              <a:rPr lang="en-US" dirty="0"/>
              <a:t>Your leader packet</a:t>
            </a:r>
          </a:p>
          <a:p>
            <a:pPr lvl="1"/>
            <a:r>
              <a:rPr lang="en-US" dirty="0"/>
              <a:t>Any maps</a:t>
            </a:r>
          </a:p>
          <a:p>
            <a:pPr lvl="1"/>
            <a:r>
              <a:rPr lang="en-US" dirty="0"/>
              <a:t>Sign in sheet</a:t>
            </a:r>
          </a:p>
          <a:p>
            <a:pPr lvl="1"/>
            <a:r>
              <a:rPr lang="en-US" dirty="0"/>
              <a:t>Any paperwork required by the vendor</a:t>
            </a:r>
          </a:p>
          <a:p>
            <a:pPr lvl="2"/>
            <a:r>
              <a:rPr lang="en-US" dirty="0"/>
              <a:t>Release forms for each person.</a:t>
            </a:r>
          </a:p>
          <a:p>
            <a:pPr lvl="2"/>
            <a:r>
              <a:rPr lang="en-US" dirty="0"/>
              <a:t>Checks</a:t>
            </a:r>
          </a:p>
          <a:p>
            <a:pPr lvl="2"/>
            <a:r>
              <a:rPr lang="en-US" dirty="0"/>
              <a:t>Cash</a:t>
            </a:r>
          </a:p>
          <a:p>
            <a:pPr lvl="1"/>
            <a:r>
              <a:rPr lang="en-US" dirty="0"/>
              <a:t>Whistle</a:t>
            </a:r>
          </a:p>
          <a:p>
            <a:pPr lvl="1"/>
            <a:r>
              <a:rPr lang="en-US" dirty="0"/>
              <a:t>Flashlight</a:t>
            </a:r>
          </a:p>
          <a:p>
            <a:r>
              <a:rPr lang="en-US" dirty="0"/>
              <a:t>You may receive from our Quartermasters (Barry Segal &amp; Paul Silver)</a:t>
            </a:r>
          </a:p>
          <a:p>
            <a:pPr lvl="1"/>
            <a:r>
              <a:rPr lang="en-US" dirty="0"/>
              <a:t>Radios</a:t>
            </a:r>
          </a:p>
          <a:p>
            <a:pPr lvl="1"/>
            <a:r>
              <a:rPr lang="en-US" dirty="0"/>
              <a:t>First Aid Kit</a:t>
            </a:r>
          </a:p>
          <a:p>
            <a:pPr lvl="1"/>
            <a:r>
              <a:rPr lang="en-US" dirty="0"/>
              <a:t>Clipboard</a:t>
            </a:r>
          </a:p>
          <a:p>
            <a:r>
              <a:rPr lang="en-US" dirty="0"/>
              <a:t>If you are driving a Mosaic Passenger Van or Minivan then your package will be in the van</a:t>
            </a:r>
          </a:p>
          <a:p>
            <a:r>
              <a:rPr lang="en-US" dirty="0"/>
              <a:t>If you are in a bus or private car then you will find the package in the office. Make sure to take the one labeled for your activity.</a:t>
            </a:r>
          </a:p>
          <a:p>
            <a:pPr lvl="1"/>
            <a:endParaRPr lang="en-US" dirty="0"/>
          </a:p>
          <a:p>
            <a:pPr lvl="1"/>
            <a:endParaRPr lang="en-US" dirty="0"/>
          </a:p>
        </p:txBody>
      </p:sp>
    </p:spTree>
    <p:extLst>
      <p:ext uri="{BB962C8B-B14F-4D97-AF65-F5344CB8AC3E}">
        <p14:creationId xmlns:p14="http://schemas.microsoft.com/office/powerpoint/2010/main" val="1739452327"/>
      </p:ext>
    </p:extLst>
  </p:cSld>
  <p:clrMapOvr>
    <a:masterClrMapping/>
  </p:clrMapOvr>
  <p:transition spd="slow">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you leave camp</a:t>
            </a:r>
          </a:p>
        </p:txBody>
      </p:sp>
      <p:sp>
        <p:nvSpPr>
          <p:cNvPr id="3" name="Content Placeholder 2"/>
          <p:cNvSpPr>
            <a:spLocks noGrp="1"/>
          </p:cNvSpPr>
          <p:nvPr>
            <p:ph idx="1"/>
          </p:nvPr>
        </p:nvSpPr>
        <p:spPr/>
        <p:txBody>
          <a:bodyPr/>
          <a:lstStyle/>
          <a:p>
            <a:r>
              <a:rPr lang="en-US" dirty="0"/>
              <a:t>Group up at your vehicle(s) and check-in everyone by name. Not just by headcount.</a:t>
            </a:r>
          </a:p>
          <a:p>
            <a:r>
              <a:rPr lang="en-US" dirty="0"/>
              <a:t>Make sure all drivers understand the route and have a navigator to help them. </a:t>
            </a:r>
          </a:p>
          <a:p>
            <a:r>
              <a:rPr lang="en-US" dirty="0"/>
              <a:t>Make sure you have cell phone numbers for all leaders, drivers in your group with you. You will be supplied a list, but it would be good to exchange numbers so it is on in your phone. </a:t>
            </a:r>
          </a:p>
        </p:txBody>
      </p:sp>
    </p:spTree>
    <p:extLst>
      <p:ext uri="{BB962C8B-B14F-4D97-AF65-F5344CB8AC3E}">
        <p14:creationId xmlns:p14="http://schemas.microsoft.com/office/powerpoint/2010/main" val="1691347921"/>
      </p:ext>
    </p:extLst>
  </p:cSld>
  <p:clrMapOvr>
    <a:masterClrMapping/>
  </p:clrMapOvr>
  <p:transition spd="slow">
    <p:wheel spokes="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a:t>Once you arrive on site at your activity</a:t>
            </a:r>
          </a:p>
        </p:txBody>
      </p:sp>
      <p:sp>
        <p:nvSpPr>
          <p:cNvPr id="3" name="Content Placeholder 2"/>
          <p:cNvSpPr>
            <a:spLocks noGrp="1"/>
          </p:cNvSpPr>
          <p:nvPr>
            <p:ph idx="1"/>
          </p:nvPr>
        </p:nvSpPr>
        <p:spPr>
          <a:xfrm>
            <a:off x="457200" y="990600"/>
            <a:ext cx="8229600" cy="5135563"/>
          </a:xfrm>
        </p:spPr>
        <p:txBody>
          <a:bodyPr>
            <a:normAutofit fontScale="40000" lnSpcReduction="20000"/>
          </a:bodyPr>
          <a:lstStyle/>
          <a:p>
            <a:r>
              <a:rPr lang="en-US" dirty="0"/>
              <a:t>Recount to make sure you have everyone</a:t>
            </a:r>
          </a:p>
          <a:p>
            <a:r>
              <a:rPr lang="en-US" dirty="0"/>
              <a:t>Regroup in a circle and do a icebreaker:</a:t>
            </a:r>
          </a:p>
          <a:p>
            <a:pPr lvl="1"/>
            <a:r>
              <a:rPr lang="en-US" dirty="0"/>
              <a:t>Go around and have everyone say:</a:t>
            </a:r>
          </a:p>
          <a:p>
            <a:pPr lvl="2"/>
            <a:r>
              <a:rPr lang="en-US" dirty="0"/>
              <a:t>Name</a:t>
            </a:r>
          </a:p>
          <a:p>
            <a:pPr lvl="2"/>
            <a:r>
              <a:rPr lang="en-US" dirty="0"/>
              <a:t>Home town</a:t>
            </a:r>
          </a:p>
          <a:p>
            <a:pPr lvl="2"/>
            <a:r>
              <a:rPr lang="en-US" dirty="0"/>
              <a:t>What they expect to get out of today’s activity</a:t>
            </a:r>
          </a:p>
          <a:p>
            <a:pPr lvl="2"/>
            <a:r>
              <a:rPr lang="en-US" dirty="0"/>
              <a:t>Something else (be creative on a topic)</a:t>
            </a:r>
          </a:p>
          <a:p>
            <a:pPr lvl="1"/>
            <a:r>
              <a:rPr lang="en-US" dirty="0"/>
              <a:t>Go over once more what to expect</a:t>
            </a:r>
          </a:p>
          <a:p>
            <a:pPr lvl="1"/>
            <a:r>
              <a:rPr lang="en-US" dirty="0"/>
              <a:t>Ask anyone who has a medical issue that you should be aware of to come see you after this meeting. </a:t>
            </a:r>
          </a:p>
          <a:p>
            <a:pPr lvl="2"/>
            <a:r>
              <a:rPr lang="en-US" dirty="0"/>
              <a:t>Asthma</a:t>
            </a:r>
          </a:p>
          <a:p>
            <a:pPr lvl="2"/>
            <a:r>
              <a:rPr lang="en-US" dirty="0"/>
              <a:t>Diabetes</a:t>
            </a:r>
          </a:p>
          <a:p>
            <a:pPr lvl="2"/>
            <a:r>
              <a:rPr lang="en-US" dirty="0"/>
              <a:t>High Blood Pressure</a:t>
            </a:r>
          </a:p>
          <a:p>
            <a:pPr lvl="2"/>
            <a:r>
              <a:rPr lang="en-US" dirty="0"/>
              <a:t>Serious Allergic Reactions to anything</a:t>
            </a:r>
          </a:p>
          <a:p>
            <a:pPr lvl="2"/>
            <a:r>
              <a:rPr lang="en-US" dirty="0"/>
              <a:t>Use an Epinephrine Pen</a:t>
            </a:r>
          </a:p>
          <a:p>
            <a:pPr lvl="2"/>
            <a:r>
              <a:rPr lang="en-US" dirty="0"/>
              <a:t>Pregnant</a:t>
            </a:r>
          </a:p>
          <a:p>
            <a:pPr lvl="2"/>
            <a:r>
              <a:rPr lang="en-US" dirty="0"/>
              <a:t>Joint or Muscles Issues</a:t>
            </a:r>
          </a:p>
          <a:p>
            <a:pPr lvl="2"/>
            <a:r>
              <a:rPr lang="en-US" dirty="0"/>
              <a:t>Seizures</a:t>
            </a:r>
          </a:p>
          <a:p>
            <a:pPr lvl="2"/>
            <a:r>
              <a:rPr lang="en-US" dirty="0"/>
              <a:t>or any other medical issues</a:t>
            </a:r>
          </a:p>
          <a:p>
            <a:r>
              <a:rPr lang="en-US" dirty="0"/>
              <a:t>Hand out any maps or pamphlets </a:t>
            </a:r>
          </a:p>
          <a:p>
            <a:r>
              <a:rPr lang="en-US" dirty="0"/>
              <a:t>Designate a leader (you) and a sweep. Make sure they both have radios and understand how to use them. Test radios</a:t>
            </a:r>
          </a:p>
          <a:p>
            <a:r>
              <a:rPr lang="en-US" dirty="0"/>
              <a:t>Make sure everyone understands the rules of the trail</a:t>
            </a:r>
          </a:p>
          <a:p>
            <a:pPr lvl="1"/>
            <a:r>
              <a:rPr lang="en-US" dirty="0"/>
              <a:t>No going off on your own</a:t>
            </a:r>
          </a:p>
          <a:p>
            <a:pPr lvl="1"/>
            <a:r>
              <a:rPr lang="en-US" dirty="0"/>
              <a:t>If you need a bio break let the leader know to stop. Leave your pack on the trail to make sure we know your off trail.</a:t>
            </a:r>
          </a:p>
          <a:p>
            <a:pPr lvl="1"/>
            <a:r>
              <a:rPr lang="en-US" dirty="0"/>
              <a:t>Make sure everyone understands not to go in front of the leader or behind the sweep. </a:t>
            </a:r>
          </a:p>
          <a:p>
            <a:pPr lvl="1"/>
            <a:r>
              <a:rPr lang="en-US" dirty="0"/>
              <a:t>Everyone is to stop at all intersections of trails. Then wait until the last person has sufficient time to rest before heading back out. </a:t>
            </a:r>
          </a:p>
          <a:p>
            <a:pPr lvl="1"/>
            <a:endParaRPr lang="en-US" dirty="0"/>
          </a:p>
          <a:p>
            <a:pPr lvl="1"/>
            <a:endParaRPr lang="en-US" dirty="0"/>
          </a:p>
        </p:txBody>
      </p:sp>
    </p:spTree>
    <p:extLst>
      <p:ext uri="{BB962C8B-B14F-4D97-AF65-F5344CB8AC3E}">
        <p14:creationId xmlns:p14="http://schemas.microsoft.com/office/powerpoint/2010/main" val="3287463570"/>
      </p:ext>
    </p:extLst>
  </p:cSld>
  <p:clrMapOvr>
    <a:masterClrMapping/>
  </p:clrMapOvr>
  <p:transition spd="slow">
    <p:wheel spokes="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hike, paddle or peddle</a:t>
            </a:r>
          </a:p>
        </p:txBody>
      </p:sp>
      <p:sp>
        <p:nvSpPr>
          <p:cNvPr id="3" name="Content Placeholder 2"/>
          <p:cNvSpPr>
            <a:spLocks noGrp="1"/>
          </p:cNvSpPr>
          <p:nvPr>
            <p:ph idx="1"/>
          </p:nvPr>
        </p:nvSpPr>
        <p:spPr>
          <a:xfrm>
            <a:off x="381000" y="1295400"/>
            <a:ext cx="8458200" cy="5105400"/>
          </a:xfrm>
        </p:spPr>
        <p:txBody>
          <a:bodyPr>
            <a:normAutofit fontScale="40000" lnSpcReduction="20000"/>
          </a:bodyPr>
          <a:lstStyle/>
          <a:p>
            <a:r>
              <a:rPr lang="en-US" dirty="0"/>
              <a:t>Set a comfortable pace. The pace is set by the slowest member of your group, therefore it is important to screen your participants </a:t>
            </a:r>
            <a:r>
              <a:rPr lang="en-US" b="1" dirty="0"/>
              <a:t>BEFORE</a:t>
            </a:r>
            <a:r>
              <a:rPr lang="en-US" dirty="0"/>
              <a:t> you leave.</a:t>
            </a:r>
          </a:p>
          <a:p>
            <a:pPr marL="0" indent="0">
              <a:buNone/>
            </a:pPr>
            <a:endParaRPr lang="en-US" dirty="0"/>
          </a:p>
          <a:p>
            <a:r>
              <a:rPr lang="en-US" b="1" dirty="0"/>
              <a:t>Count &amp; recount-</a:t>
            </a:r>
            <a:r>
              <a:rPr lang="en-US" dirty="0"/>
              <a:t> You are responsible for the safety of your group. Count ’em when you leave camp. Count ‘em at the trailhead, count ’em at breaks &amp; at lunch, count ‘em  at all intersections, count ‘em before heading back to camp.</a:t>
            </a:r>
          </a:p>
          <a:p>
            <a:pPr marL="0" indent="0">
              <a:buNone/>
            </a:pPr>
            <a:endParaRPr lang="en-US" dirty="0"/>
          </a:p>
          <a:p>
            <a:r>
              <a:rPr lang="en-US" b="1" dirty="0"/>
              <a:t>Stop at all trail junctions - </a:t>
            </a:r>
            <a:r>
              <a:rPr lang="en-US" dirty="0"/>
              <a:t>Keep people from getting lost. Stop at all trail junctions for people to regroup.</a:t>
            </a:r>
            <a:r>
              <a:rPr lang="en-US" b="1" dirty="0"/>
              <a:t> </a:t>
            </a:r>
          </a:p>
          <a:p>
            <a:pPr marL="0" indent="0">
              <a:buNone/>
            </a:pPr>
            <a:endParaRPr lang="en-US" dirty="0"/>
          </a:p>
          <a:p>
            <a:r>
              <a:rPr lang="en-US" b="1" dirty="0"/>
              <a:t>If someone is missing</a:t>
            </a:r>
            <a:r>
              <a:rPr lang="en-US" dirty="0"/>
              <a:t> – Stop the group, yell, use your whistle, if no one shows up, you must head back &amp; let the camp know ASAP so we can contact the proper authorities to begin search &amp; rescue. Note the location on your map where person was lost. </a:t>
            </a:r>
            <a:r>
              <a:rPr lang="en-US" b="1" dirty="0"/>
              <a:t>STRESS THAT NO ONE GOES IN FRONT OF LEADER OR LEAVES GROUP UNANNOUNCED. </a:t>
            </a:r>
          </a:p>
          <a:p>
            <a:pPr marL="0" indent="0">
              <a:buNone/>
            </a:pPr>
            <a:endParaRPr lang="en-US" dirty="0"/>
          </a:p>
          <a:p>
            <a:r>
              <a:rPr lang="en-US" b="1" dirty="0"/>
              <a:t>Take breaks at least every half hour –</a:t>
            </a:r>
            <a:r>
              <a:rPr lang="en-US" dirty="0"/>
              <a:t> A five minute break will refresh the group, remind people to drink water and can also be used for bathroom (separation breaks). Do not forget to count’em at the break. </a:t>
            </a:r>
            <a:endParaRPr lang="en-US" b="1" dirty="0"/>
          </a:p>
          <a:p>
            <a:endParaRPr lang="en-US" dirty="0"/>
          </a:p>
          <a:p>
            <a:r>
              <a:rPr lang="en-US" b="1" dirty="0"/>
              <a:t>Use your radios</a:t>
            </a:r>
            <a:r>
              <a:rPr lang="en-US" dirty="0"/>
              <a:t>– Check in occasionally with your co-leader to see if everything is okay.</a:t>
            </a:r>
            <a:r>
              <a:rPr lang="en-US" b="1" dirty="0"/>
              <a:t> It reinforces communication as well as making sure the radios will work in an emergency </a:t>
            </a:r>
          </a:p>
          <a:p>
            <a:endParaRPr lang="en-US" dirty="0"/>
          </a:p>
          <a:p>
            <a:r>
              <a:rPr lang="en-US" dirty="0"/>
              <a:t>Please encourage your group to act in an </a:t>
            </a:r>
            <a:r>
              <a:rPr lang="en-US" b="1" dirty="0"/>
              <a:t>environmentally responsible</a:t>
            </a:r>
            <a:r>
              <a:rPr lang="en-US" dirty="0"/>
              <a:t> way, such as picking up trash along the way &amp; staying on the trail. </a:t>
            </a:r>
          </a:p>
          <a:p>
            <a:endParaRPr lang="en-US" dirty="0"/>
          </a:p>
          <a:p>
            <a:r>
              <a:rPr lang="en-US" b="1" dirty="0"/>
              <a:t>Don’t forget to have fun yourself!</a:t>
            </a:r>
            <a:endParaRPr lang="en-US" dirty="0"/>
          </a:p>
        </p:txBody>
      </p:sp>
    </p:spTree>
    <p:extLst>
      <p:ext uri="{BB962C8B-B14F-4D97-AF65-F5344CB8AC3E}">
        <p14:creationId xmlns:p14="http://schemas.microsoft.com/office/powerpoint/2010/main" val="220594871"/>
      </p:ext>
    </p:extLst>
  </p:cSld>
  <p:clrMapOvr>
    <a:masterClrMapping/>
  </p:clrMapOvr>
  <p:transition spd="slow">
    <p:wheel spokes="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When you get to the end of your activity</a:t>
            </a:r>
          </a:p>
        </p:txBody>
      </p:sp>
      <p:sp>
        <p:nvSpPr>
          <p:cNvPr id="3" name="Content Placeholder 2"/>
          <p:cNvSpPr>
            <a:spLocks noGrp="1"/>
          </p:cNvSpPr>
          <p:nvPr>
            <p:ph idx="1"/>
          </p:nvPr>
        </p:nvSpPr>
        <p:spPr/>
        <p:txBody>
          <a:bodyPr>
            <a:normAutofit fontScale="92500"/>
          </a:bodyPr>
          <a:lstStyle/>
          <a:p>
            <a:r>
              <a:rPr lang="en-US" dirty="0"/>
              <a:t>Count em’ to make sure everyone is back. </a:t>
            </a:r>
          </a:p>
          <a:p>
            <a:r>
              <a:rPr lang="en-US" dirty="0"/>
              <a:t>Circle up and ask everyone to tell what was their high-point and their low-point of the activity. This will give you a true sense if everyone had a good time or not. </a:t>
            </a:r>
          </a:p>
          <a:p>
            <a:r>
              <a:rPr lang="en-US" dirty="0"/>
              <a:t>Make sure everyone hydrates. The body tends to suck up liquids when at rest just after a work out.  </a:t>
            </a:r>
          </a:p>
          <a:p>
            <a:r>
              <a:rPr lang="en-US" dirty="0"/>
              <a:t>Make sure any bio breaks are attended to before getting into the vehicles for ride back to camp.</a:t>
            </a:r>
          </a:p>
        </p:txBody>
      </p:sp>
    </p:spTree>
    <p:extLst>
      <p:ext uri="{BB962C8B-B14F-4D97-AF65-F5344CB8AC3E}">
        <p14:creationId xmlns:p14="http://schemas.microsoft.com/office/powerpoint/2010/main" val="3558526552"/>
      </p:ext>
    </p:extLst>
  </p:cSld>
  <p:clrMapOvr>
    <a:masterClrMapping/>
  </p:clrMapOvr>
  <p:transition spd="slow">
    <p:wheel spokes="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Info Envelopes</a:t>
            </a:r>
          </a:p>
        </p:txBody>
      </p:sp>
      <p:sp>
        <p:nvSpPr>
          <p:cNvPr id="3" name="Content Placeholder 2"/>
          <p:cNvSpPr>
            <a:spLocks noGrp="1"/>
          </p:cNvSpPr>
          <p:nvPr>
            <p:ph idx="1"/>
          </p:nvPr>
        </p:nvSpPr>
        <p:spPr/>
        <p:txBody>
          <a:bodyPr>
            <a:normAutofit fontScale="85000" lnSpcReduction="20000"/>
          </a:bodyPr>
          <a:lstStyle/>
          <a:p>
            <a:r>
              <a:rPr lang="en-US" dirty="0"/>
              <a:t>In your packet will be a sealed envelope. It will contain:</a:t>
            </a:r>
          </a:p>
          <a:p>
            <a:pPr lvl="1"/>
            <a:r>
              <a:rPr lang="en-US" dirty="0"/>
              <a:t>Everyone’s contact information</a:t>
            </a:r>
          </a:p>
          <a:p>
            <a:pPr lvl="1"/>
            <a:r>
              <a:rPr lang="en-US" dirty="0"/>
              <a:t>Emergency contact information</a:t>
            </a:r>
          </a:p>
          <a:p>
            <a:pPr lvl="1"/>
            <a:r>
              <a:rPr lang="en-US" dirty="0"/>
              <a:t>Listing of medical issues.</a:t>
            </a:r>
          </a:p>
          <a:p>
            <a:r>
              <a:rPr lang="en-US" dirty="0"/>
              <a:t>These envelopes are to be opened only in an emergency situation. </a:t>
            </a:r>
          </a:p>
          <a:p>
            <a:r>
              <a:rPr lang="en-US" dirty="0"/>
              <a:t>If opened you </a:t>
            </a:r>
            <a:r>
              <a:rPr lang="en-US" u="sng" dirty="0"/>
              <a:t>must file an incident report </a:t>
            </a:r>
            <a:r>
              <a:rPr lang="en-US" dirty="0"/>
              <a:t>form listing the reasons why it was opened. </a:t>
            </a:r>
          </a:p>
          <a:p>
            <a:r>
              <a:rPr lang="en-US" dirty="0"/>
              <a:t>Return the envelope to the Quartermaster or Chairperson</a:t>
            </a:r>
          </a:p>
          <a:p>
            <a:r>
              <a:rPr lang="en-US" dirty="0"/>
              <a:t>Each envelope will be coded for tracking purposes.</a:t>
            </a:r>
          </a:p>
          <a:p>
            <a:endParaRPr lang="en-US" dirty="0"/>
          </a:p>
        </p:txBody>
      </p:sp>
    </p:spTree>
    <p:extLst>
      <p:ext uri="{BB962C8B-B14F-4D97-AF65-F5344CB8AC3E}">
        <p14:creationId xmlns:p14="http://schemas.microsoft.com/office/powerpoint/2010/main" val="408160487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way back to camp</a:t>
            </a:r>
          </a:p>
        </p:txBody>
      </p:sp>
      <p:sp>
        <p:nvSpPr>
          <p:cNvPr id="3" name="Content Placeholder 2"/>
          <p:cNvSpPr>
            <a:spLocks noGrp="1"/>
          </p:cNvSpPr>
          <p:nvPr>
            <p:ph idx="1"/>
          </p:nvPr>
        </p:nvSpPr>
        <p:spPr/>
        <p:txBody>
          <a:bodyPr>
            <a:normAutofit fontScale="92500" lnSpcReduction="20000"/>
          </a:bodyPr>
          <a:lstStyle/>
          <a:p>
            <a:r>
              <a:rPr lang="en-US" dirty="0"/>
              <a:t>If you are driving a Mosaic vehicle please check the gas gauge. If you believe it will go below ½ tank before getting back to camp then fill it up. </a:t>
            </a:r>
          </a:p>
          <a:p>
            <a:pPr lvl="1"/>
            <a:r>
              <a:rPr lang="en-US" dirty="0"/>
              <a:t>Keep the receipt. </a:t>
            </a:r>
          </a:p>
          <a:p>
            <a:pPr lvl="1"/>
            <a:r>
              <a:rPr lang="en-US" dirty="0"/>
              <a:t>Please fill out the reimbursement form in your packet.</a:t>
            </a:r>
          </a:p>
          <a:p>
            <a:pPr lvl="2"/>
            <a:r>
              <a:rPr lang="en-US" dirty="0"/>
              <a:t>You can find copies online at: </a:t>
            </a:r>
            <a:r>
              <a:rPr lang="en-US" dirty="0">
                <a:hlinkClick r:id="rId2"/>
              </a:rPr>
              <a:t>http://2016event.mosaicoutdoor.org/AttendeeInfo.aspx</a:t>
            </a:r>
            <a:r>
              <a:rPr lang="en-US" dirty="0"/>
              <a:t> </a:t>
            </a:r>
          </a:p>
          <a:p>
            <a:pPr lvl="1"/>
            <a:r>
              <a:rPr lang="en-US" dirty="0"/>
              <a:t>Make a copy of the receipt and form for your records (in camp)</a:t>
            </a:r>
          </a:p>
          <a:p>
            <a:pPr lvl="1"/>
            <a:r>
              <a:rPr lang="en-US" dirty="0"/>
              <a:t>Staple the receipt to the form (in camp)</a:t>
            </a:r>
          </a:p>
          <a:p>
            <a:pPr lvl="1"/>
            <a:r>
              <a:rPr lang="en-US" dirty="0"/>
              <a:t>Submit the form and receipt to Edward Schaefer, Marsha Zellner, or Hillary Brown (in camp).</a:t>
            </a:r>
          </a:p>
        </p:txBody>
      </p:sp>
    </p:spTree>
    <p:extLst>
      <p:ext uri="{BB962C8B-B14F-4D97-AF65-F5344CB8AC3E}">
        <p14:creationId xmlns:p14="http://schemas.microsoft.com/office/powerpoint/2010/main" val="927985098"/>
      </p:ext>
    </p:extLst>
  </p:cSld>
  <p:clrMapOvr>
    <a:masterClrMapping/>
  </p:clrMapOvr>
  <p:transition spd="slow">
    <p:wheel spokes="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 Debrief Form</a:t>
            </a:r>
          </a:p>
        </p:txBody>
      </p:sp>
      <p:sp>
        <p:nvSpPr>
          <p:cNvPr id="3" name="Content Placeholder 2"/>
          <p:cNvSpPr>
            <a:spLocks noGrp="1"/>
          </p:cNvSpPr>
          <p:nvPr>
            <p:ph idx="1"/>
          </p:nvPr>
        </p:nvSpPr>
        <p:spPr/>
        <p:txBody>
          <a:bodyPr>
            <a:normAutofit fontScale="70000" lnSpcReduction="20000"/>
          </a:bodyPr>
          <a:lstStyle/>
          <a:p>
            <a:pPr marL="457200" lvl="1" indent="0">
              <a:buNone/>
            </a:pPr>
            <a:r>
              <a:rPr lang="en-US" dirty="0"/>
              <a:t>On the way back to camp or as soon as you arrive please spend time filling out your leader debrief form. </a:t>
            </a:r>
          </a:p>
          <a:p>
            <a:pPr lvl="1"/>
            <a:r>
              <a:rPr lang="en-US" dirty="0"/>
              <a:t>Write down your thoughts as a leader how the day went while they are still fresh in the mind. </a:t>
            </a:r>
          </a:p>
          <a:p>
            <a:pPr lvl="1"/>
            <a:r>
              <a:rPr lang="en-US" dirty="0"/>
              <a:t>Indicate any issues that may need to be addressed. Fill out an incident report form if required or further action is needed. </a:t>
            </a:r>
          </a:p>
          <a:p>
            <a:pPr lvl="2"/>
            <a:r>
              <a:rPr lang="en-US" dirty="0"/>
              <a:t>Please personally deliver incident report forms ASAP to a chairperson to discuss what happened and your recommendations. </a:t>
            </a:r>
          </a:p>
          <a:p>
            <a:pPr lvl="1"/>
            <a:r>
              <a:rPr lang="en-US" dirty="0"/>
              <a:t>List any materials you used in the first aid kit. </a:t>
            </a:r>
          </a:p>
          <a:p>
            <a:pPr lvl="1"/>
            <a:r>
              <a:rPr lang="en-US" dirty="0"/>
              <a:t>Please resupply items in first aid kit, or let us know that resupplying is needed.</a:t>
            </a:r>
          </a:p>
          <a:p>
            <a:pPr lvl="1"/>
            <a:r>
              <a:rPr lang="en-US" dirty="0"/>
              <a:t>Please make sure we are aware of any issue that needs our attention.  Please mention it to a chairperson personally.</a:t>
            </a:r>
          </a:p>
          <a:p>
            <a:pPr lvl="1"/>
            <a:r>
              <a:rPr lang="en-US" dirty="0"/>
              <a:t>You can find a copy of this form at:</a:t>
            </a:r>
          </a:p>
          <a:p>
            <a:pPr marL="457200" lvl="1" indent="0">
              <a:buNone/>
            </a:pPr>
            <a:r>
              <a:rPr lang="en-US" dirty="0">
                <a:hlinkClick r:id="rId2"/>
              </a:rPr>
              <a:t>http://2016event.mosaicoutdoor.org/AttendeeInfo.aspx</a:t>
            </a:r>
            <a:r>
              <a:rPr lang="en-US" dirty="0"/>
              <a:t> </a:t>
            </a:r>
          </a:p>
          <a:p>
            <a:pPr marL="457200" lvl="1" indent="0">
              <a:buNone/>
            </a:pPr>
            <a:endParaRPr lang="en-US" dirty="0"/>
          </a:p>
          <a:p>
            <a:endParaRPr lang="en-US" dirty="0"/>
          </a:p>
        </p:txBody>
      </p:sp>
    </p:spTree>
    <p:extLst>
      <p:ext uri="{BB962C8B-B14F-4D97-AF65-F5344CB8AC3E}">
        <p14:creationId xmlns:p14="http://schemas.microsoft.com/office/powerpoint/2010/main" val="3940003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0"/>
            <a:ext cx="7772400" cy="1470025"/>
          </a:xfrm>
        </p:spPr>
        <p:txBody>
          <a:bodyPr/>
          <a:lstStyle/>
          <a:p>
            <a:r>
              <a:rPr lang="en-US" dirty="0"/>
              <a:t>Welcome</a:t>
            </a:r>
          </a:p>
        </p:txBody>
      </p:sp>
      <p:sp>
        <p:nvSpPr>
          <p:cNvPr id="5" name="Subtitle 4"/>
          <p:cNvSpPr>
            <a:spLocks noGrp="1"/>
          </p:cNvSpPr>
          <p:nvPr>
            <p:ph type="subTitle" idx="1"/>
          </p:nvPr>
        </p:nvSpPr>
        <p:spPr>
          <a:xfrm>
            <a:off x="609600" y="1905000"/>
            <a:ext cx="8229600" cy="2971800"/>
          </a:xfrm>
        </p:spPr>
        <p:txBody>
          <a:bodyPr/>
          <a:lstStyle/>
          <a:p>
            <a:r>
              <a:rPr lang="en-US" sz="8800" dirty="0"/>
              <a:t>Thank you </a:t>
            </a:r>
          </a:p>
          <a:p>
            <a:r>
              <a:rPr lang="en-US" dirty="0"/>
              <a:t>for volunteering to be a leader, driver or bus captain. </a:t>
            </a:r>
          </a:p>
        </p:txBody>
      </p:sp>
    </p:spTree>
    <p:extLst>
      <p:ext uri="{BB962C8B-B14F-4D97-AF65-F5344CB8AC3E}">
        <p14:creationId xmlns:p14="http://schemas.microsoft.com/office/powerpoint/2010/main" val="2826412176"/>
      </p:ext>
    </p:extLst>
  </p:cSld>
  <p:clrMapOvr>
    <a:masterClrMapping/>
  </p:clrMapOvr>
  <mc:AlternateContent xmlns:mc="http://schemas.openxmlformats.org/markup-compatibility/2006" xmlns:p14="http://schemas.microsoft.com/office/powerpoint/2010/main">
    <mc:Choice Requires="p14">
      <p:transition spd="med" p14:dur="700" advTm="768">
        <p:fade/>
      </p:transition>
    </mc:Choice>
    <mc:Fallback xmlns="">
      <p:transition spd="med" advTm="768">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you arrive back in camp</a:t>
            </a:r>
          </a:p>
        </p:txBody>
      </p:sp>
      <p:sp>
        <p:nvSpPr>
          <p:cNvPr id="3" name="Content Placeholder 2"/>
          <p:cNvSpPr>
            <a:spLocks noGrp="1"/>
          </p:cNvSpPr>
          <p:nvPr>
            <p:ph idx="1"/>
          </p:nvPr>
        </p:nvSpPr>
        <p:spPr>
          <a:xfrm>
            <a:off x="457200" y="1371600"/>
            <a:ext cx="8229600" cy="5181600"/>
          </a:xfrm>
        </p:spPr>
        <p:txBody>
          <a:bodyPr>
            <a:normAutofit/>
          </a:bodyPr>
          <a:lstStyle/>
          <a:p>
            <a:r>
              <a:rPr lang="en-US" dirty="0"/>
              <a:t>If you are driving a MOSAIC vehicle you please return the vehicle in its designate spot so other people can find it. </a:t>
            </a:r>
          </a:p>
          <a:p>
            <a:pPr lvl="1"/>
            <a:r>
              <a:rPr lang="en-US" dirty="0"/>
              <a:t>If you are in a private car then bring your gear to the office. </a:t>
            </a:r>
          </a:p>
          <a:p>
            <a:pPr lvl="1"/>
            <a:r>
              <a:rPr lang="en-US" sz="2400" dirty="0"/>
              <a:t>LEAVE ALL MATERIALS (Radios, First Aid Kit, Etc. ) IN THE VAN.</a:t>
            </a:r>
          </a:p>
          <a:p>
            <a:pPr lvl="1"/>
            <a:r>
              <a:rPr lang="en-US" sz="3800" b="1" dirty="0"/>
              <a:t>LEAVE THE KEYS IN THE VAN</a:t>
            </a:r>
          </a:p>
          <a:p>
            <a:pPr lvl="1"/>
            <a:r>
              <a:rPr lang="en-US" sz="4000" b="1" dirty="0"/>
              <a:t>DO NOT LOCK THE MOSAIC VAN</a:t>
            </a:r>
          </a:p>
        </p:txBody>
      </p:sp>
    </p:spTree>
    <p:extLst>
      <p:ext uri="{BB962C8B-B14F-4D97-AF65-F5344CB8AC3E}">
        <p14:creationId xmlns:p14="http://schemas.microsoft.com/office/powerpoint/2010/main" val="184715892"/>
      </p:ext>
    </p:extLst>
  </p:cSld>
  <p:clrMapOvr>
    <a:masterClrMapping/>
  </p:clrMapOvr>
  <p:transition spd="slow">
    <p:wheel spokes="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 in Board</a:t>
            </a:r>
          </a:p>
        </p:txBody>
      </p:sp>
      <p:sp>
        <p:nvSpPr>
          <p:cNvPr id="3" name="Content Placeholder 2"/>
          <p:cNvSpPr>
            <a:spLocks noGrp="1"/>
          </p:cNvSpPr>
          <p:nvPr>
            <p:ph idx="1"/>
          </p:nvPr>
        </p:nvSpPr>
        <p:spPr/>
        <p:txBody>
          <a:bodyPr>
            <a:normAutofit fontScale="77500" lnSpcReduction="20000"/>
          </a:bodyPr>
          <a:lstStyle/>
          <a:p>
            <a:r>
              <a:rPr lang="en-US" dirty="0"/>
              <a:t>We will have a master sign in board in the office.</a:t>
            </a:r>
          </a:p>
          <a:p>
            <a:pPr lvl="1"/>
            <a:r>
              <a:rPr lang="en-US" dirty="0"/>
              <a:t>Please sign in once you have arrived under your activity</a:t>
            </a:r>
          </a:p>
          <a:p>
            <a:pPr lvl="1"/>
            <a:r>
              <a:rPr lang="en-US" dirty="0"/>
              <a:t>Give an overall rating of the activity on scale 1-10. Ten is highest. </a:t>
            </a:r>
          </a:p>
          <a:p>
            <a:pPr lvl="1"/>
            <a:r>
              <a:rPr lang="en-US" dirty="0"/>
              <a:t>What vehicle you were on.</a:t>
            </a:r>
          </a:p>
          <a:p>
            <a:pPr lvl="1"/>
            <a:r>
              <a:rPr lang="en-US" dirty="0"/>
              <a:t>Mark off the specific vehicle you were on. </a:t>
            </a:r>
          </a:p>
          <a:p>
            <a:pPr lvl="1"/>
            <a:r>
              <a:rPr lang="en-US" dirty="0"/>
              <a:t>Confirm if the other vehicles are back as well if there were multiple vehicles on the activity </a:t>
            </a:r>
          </a:p>
          <a:p>
            <a:pPr lvl="2"/>
            <a:r>
              <a:rPr lang="en-US" dirty="0"/>
              <a:t>Do not assume. Please confirm before signing a vehicle in. </a:t>
            </a:r>
          </a:p>
          <a:p>
            <a:pPr lvl="1"/>
            <a:r>
              <a:rPr lang="en-US" dirty="0"/>
              <a:t>Check off a indicator that there is an issue or incident we should checkup with. </a:t>
            </a:r>
          </a:p>
          <a:p>
            <a:pPr lvl="1"/>
            <a:endParaRPr lang="en-US" dirty="0"/>
          </a:p>
          <a:p>
            <a:r>
              <a:rPr lang="en-US" dirty="0"/>
              <a:t>We will use this board as quick way to check if everyone is back and if there is immediate follow-up to attend to. </a:t>
            </a:r>
          </a:p>
          <a:p>
            <a:pPr lvl="1"/>
            <a:endParaRPr lang="en-US" dirty="0"/>
          </a:p>
          <a:p>
            <a:pPr lvl="1"/>
            <a:endParaRPr lang="en-US" dirty="0"/>
          </a:p>
        </p:txBody>
      </p:sp>
    </p:spTree>
    <p:extLst>
      <p:ext uri="{BB962C8B-B14F-4D97-AF65-F5344CB8AC3E}">
        <p14:creationId xmlns:p14="http://schemas.microsoft.com/office/powerpoint/2010/main" val="4084125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sz="11500" dirty="0"/>
              <a:t>Questions?</a:t>
            </a:r>
          </a:p>
        </p:txBody>
      </p:sp>
    </p:spTree>
    <p:extLst>
      <p:ext uri="{BB962C8B-B14F-4D97-AF65-F5344CB8AC3E}">
        <p14:creationId xmlns:p14="http://schemas.microsoft.com/office/powerpoint/2010/main" val="260198320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95400" y="2667000"/>
            <a:ext cx="6553200" cy="3200399"/>
          </a:xfrm>
        </p:spPr>
        <p:txBody>
          <a:bodyPr>
            <a:normAutofit/>
          </a:bodyPr>
          <a:lstStyle/>
          <a:p>
            <a:r>
              <a:rPr lang="en-US" sz="6600" dirty="0"/>
              <a:t>Thank you for attending!!!</a:t>
            </a:r>
          </a:p>
        </p:txBody>
      </p:sp>
    </p:spTree>
    <p:extLst>
      <p:ext uri="{BB962C8B-B14F-4D97-AF65-F5344CB8AC3E}">
        <p14:creationId xmlns:p14="http://schemas.microsoft.com/office/powerpoint/2010/main" val="381662094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 Info Packet</a:t>
            </a:r>
          </a:p>
        </p:txBody>
      </p:sp>
      <p:sp>
        <p:nvSpPr>
          <p:cNvPr id="3" name="Content Placeholder 2"/>
          <p:cNvSpPr>
            <a:spLocks noGrp="1"/>
          </p:cNvSpPr>
          <p:nvPr>
            <p:ph idx="1"/>
          </p:nvPr>
        </p:nvSpPr>
        <p:spPr/>
        <p:txBody>
          <a:bodyPr>
            <a:normAutofit fontScale="55000" lnSpcReduction="20000"/>
          </a:bodyPr>
          <a:lstStyle/>
          <a:p>
            <a:r>
              <a:rPr lang="en-US" dirty="0"/>
              <a:t>Should have received an email with a link to the leader packets. If not contact me at </a:t>
            </a:r>
            <a:r>
              <a:rPr lang="en-US" dirty="0">
                <a:hlinkClick r:id="rId2"/>
              </a:rPr>
              <a:t>Event@MosaicOutdoor.org</a:t>
            </a:r>
            <a:r>
              <a:rPr lang="en-US" dirty="0"/>
              <a:t> </a:t>
            </a:r>
          </a:p>
          <a:p>
            <a:r>
              <a:rPr lang="en-US" dirty="0"/>
              <a:t>Download your Leader Info Packet from the Drop Box Folder:</a:t>
            </a:r>
          </a:p>
          <a:p>
            <a:pPr lvl="1"/>
            <a:r>
              <a:rPr lang="en-US" dirty="0"/>
              <a:t>Go to </a:t>
            </a:r>
            <a:r>
              <a:rPr lang="en-US" dirty="0">
                <a:hlinkClick r:id="rId3"/>
              </a:rPr>
              <a:t>http://2017event.mosaicoutdoor.org/AttendeeInfo.aspx</a:t>
            </a:r>
            <a:r>
              <a:rPr lang="en-US" dirty="0"/>
              <a:t> </a:t>
            </a:r>
          </a:p>
          <a:p>
            <a:pPr lvl="1"/>
            <a:r>
              <a:rPr lang="en-US" dirty="0"/>
              <a:t>Scroll to the bottom of the site</a:t>
            </a:r>
          </a:p>
          <a:p>
            <a:pPr lvl="1"/>
            <a:r>
              <a:rPr lang="en-US" dirty="0"/>
              <a:t>Find the heading for Leader Packets: </a:t>
            </a:r>
            <a:r>
              <a:rPr lang="en-US" dirty="0">
                <a:hlinkClick r:id="rId4"/>
              </a:rPr>
              <a:t>DropBox Folder</a:t>
            </a:r>
            <a:endParaRPr lang="en-US" dirty="0"/>
          </a:p>
          <a:p>
            <a:pPr lvl="1"/>
            <a:r>
              <a:rPr lang="en-US" dirty="0"/>
              <a:t>You do not have to sign up for Dropbox to use the site. Just click through to the download.</a:t>
            </a:r>
          </a:p>
          <a:p>
            <a:r>
              <a:rPr lang="en-US" dirty="0"/>
              <a:t>Please read through your info packet(s) before arriving at Camp. There is a lot of information in them. </a:t>
            </a:r>
          </a:p>
          <a:p>
            <a:r>
              <a:rPr lang="en-US" dirty="0"/>
              <a:t>The Online Info packets are to be considered rough drafts. Final copies will be supplied to you on site. </a:t>
            </a:r>
          </a:p>
          <a:p>
            <a:r>
              <a:rPr lang="en-US" dirty="0"/>
              <a:t>Changes will be focused on:</a:t>
            </a:r>
          </a:p>
          <a:p>
            <a:pPr lvl="1"/>
            <a:r>
              <a:rPr lang="en-US" dirty="0"/>
              <a:t>Transportation plans</a:t>
            </a:r>
          </a:p>
          <a:p>
            <a:pPr lvl="1"/>
            <a:r>
              <a:rPr lang="en-US" dirty="0"/>
              <a:t>Financial Arrangements</a:t>
            </a:r>
          </a:p>
          <a:p>
            <a:pPr lvl="1"/>
            <a:r>
              <a:rPr lang="en-US" dirty="0"/>
              <a:t>Who is volunteering to be a leader, co-leader, driver or bus captain. </a:t>
            </a:r>
          </a:p>
          <a:p>
            <a:r>
              <a:rPr lang="en-US" dirty="0"/>
              <a:t>The general plan of the activity should stay the same. It is the details as described above that might change. </a:t>
            </a:r>
          </a:p>
          <a:p>
            <a:pPr lvl="1"/>
            <a:endParaRPr lang="en-US" dirty="0"/>
          </a:p>
        </p:txBody>
      </p:sp>
    </p:spTree>
    <p:extLst>
      <p:ext uri="{BB962C8B-B14F-4D97-AF65-F5344CB8AC3E}">
        <p14:creationId xmlns:p14="http://schemas.microsoft.com/office/powerpoint/2010/main" val="1286988002"/>
      </p:ext>
    </p:extLst>
  </p:cSld>
  <p:clrMapOvr>
    <a:masterClrMapping/>
  </p:clrMapOvr>
  <mc:AlternateContent xmlns:mc="http://schemas.openxmlformats.org/markup-compatibility/2006" xmlns:p14="http://schemas.microsoft.com/office/powerpoint/2010/main">
    <mc:Choice Requires="p14">
      <p:transition spd="slow" p14:dur="3400" advTm="27269">
        <p14:reveal/>
      </p:transition>
    </mc:Choice>
    <mc:Fallback xmlns="">
      <p:transition spd="slow" advTm="27269">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Take pride in being the leader.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Your are the face of Mosaic.</a:t>
            </a:r>
          </a:p>
          <a:p>
            <a:r>
              <a:rPr lang="en-US" dirty="0"/>
              <a:t>Your fellow participants are depending on your knowledge of the activity to have an safe and enjoyable activity. </a:t>
            </a:r>
          </a:p>
          <a:p>
            <a:r>
              <a:rPr lang="en-US" dirty="0"/>
              <a:t>Your level of understanding of the activity will be apparent when you lead.  </a:t>
            </a:r>
          </a:p>
          <a:p>
            <a:r>
              <a:rPr lang="en-US" dirty="0"/>
              <a:t>You will know you did a good job when everyone comes back safe and most are happy. </a:t>
            </a:r>
          </a:p>
          <a:p>
            <a:pPr marL="0" indent="0">
              <a:buNone/>
            </a:pPr>
            <a:endParaRPr lang="en-US" dirty="0"/>
          </a:p>
        </p:txBody>
      </p:sp>
    </p:spTree>
    <p:extLst>
      <p:ext uri="{BB962C8B-B14F-4D97-AF65-F5344CB8AC3E}">
        <p14:creationId xmlns:p14="http://schemas.microsoft.com/office/powerpoint/2010/main" val="35886150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Own Your Activity</a:t>
            </a:r>
          </a:p>
        </p:txBody>
      </p:sp>
      <p:sp>
        <p:nvSpPr>
          <p:cNvPr id="3" name="Content Placeholder 2"/>
          <p:cNvSpPr>
            <a:spLocks noGrp="1"/>
          </p:cNvSpPr>
          <p:nvPr>
            <p:ph idx="1"/>
          </p:nvPr>
        </p:nvSpPr>
        <p:spPr>
          <a:xfrm>
            <a:off x="457200" y="1371600"/>
            <a:ext cx="8305800" cy="5029200"/>
          </a:xfrm>
        </p:spPr>
        <p:txBody>
          <a:bodyPr>
            <a:normAutofit fontScale="85000" lnSpcReduction="20000"/>
          </a:bodyPr>
          <a:lstStyle/>
          <a:p>
            <a:r>
              <a:rPr lang="en-US" dirty="0"/>
              <a:t>BEFORE THE EVENT</a:t>
            </a:r>
          </a:p>
          <a:p>
            <a:pPr lvl="1"/>
            <a:r>
              <a:rPr lang="en-US" dirty="0"/>
              <a:t>Safety is number one. A good understanding of your activity increases the chances you be able to deal with what ever happens. </a:t>
            </a:r>
          </a:p>
          <a:p>
            <a:pPr lvl="1"/>
            <a:r>
              <a:rPr lang="en-US" dirty="0"/>
              <a:t>Spend time reading the info packet</a:t>
            </a:r>
          </a:p>
          <a:p>
            <a:pPr lvl="1"/>
            <a:r>
              <a:rPr lang="en-US" dirty="0"/>
              <a:t>Study the trail maps.</a:t>
            </a:r>
          </a:p>
          <a:p>
            <a:pPr lvl="2"/>
            <a:r>
              <a:rPr lang="en-US" dirty="0"/>
              <a:t>Understand the planned hike</a:t>
            </a:r>
          </a:p>
          <a:p>
            <a:pPr lvl="2"/>
            <a:r>
              <a:rPr lang="en-US" dirty="0"/>
              <a:t>Review alternate trails for the unforeseen</a:t>
            </a:r>
          </a:p>
          <a:p>
            <a:pPr lvl="1"/>
            <a:r>
              <a:rPr lang="en-US" dirty="0"/>
              <a:t>Do understanding the emergency plan</a:t>
            </a:r>
          </a:p>
          <a:p>
            <a:pPr lvl="3"/>
            <a:r>
              <a:rPr lang="en-US" dirty="0"/>
              <a:t>Call 911 as soon as possible. </a:t>
            </a:r>
          </a:p>
          <a:p>
            <a:pPr lvl="3"/>
            <a:r>
              <a:rPr lang="en-US" b="1" dirty="0"/>
              <a:t>Once help is on the way call Mosaic at 888-MOSAICS (888-667-2427) to let us know what is going on. </a:t>
            </a:r>
          </a:p>
          <a:p>
            <a:pPr lvl="3"/>
            <a:r>
              <a:rPr lang="en-US" dirty="0"/>
              <a:t>More details may be in the leader packet.</a:t>
            </a:r>
          </a:p>
          <a:p>
            <a:pPr lvl="1"/>
            <a:r>
              <a:rPr lang="en-US" dirty="0"/>
              <a:t>Contact Marsha or Edward at </a:t>
            </a:r>
            <a:r>
              <a:rPr lang="en-US" dirty="0">
                <a:hlinkClick r:id="rId2"/>
              </a:rPr>
              <a:t>Event@MosaicOutdoor.org</a:t>
            </a:r>
            <a:r>
              <a:rPr lang="en-US" dirty="0"/>
              <a:t> for any questions. </a:t>
            </a:r>
          </a:p>
        </p:txBody>
      </p:sp>
    </p:spTree>
    <p:extLst>
      <p:ext uri="{BB962C8B-B14F-4D97-AF65-F5344CB8AC3E}">
        <p14:creationId xmlns:p14="http://schemas.microsoft.com/office/powerpoint/2010/main" val="24922756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990600"/>
            <a:ext cx="7772400" cy="4778375"/>
          </a:xfrm>
        </p:spPr>
        <p:txBody>
          <a:bodyPr>
            <a:noAutofit/>
          </a:bodyPr>
          <a:lstStyle/>
          <a:p>
            <a:r>
              <a:rPr lang="en-US" sz="2400" cap="none" dirty="0"/>
              <a:t>Pick up your leader packet when you arrive in camp. </a:t>
            </a:r>
            <a:br>
              <a:rPr lang="en-US" sz="2400" cap="none" dirty="0"/>
            </a:br>
            <a:br>
              <a:rPr lang="en-US" sz="2400" cap="none" dirty="0"/>
            </a:br>
            <a:r>
              <a:rPr lang="en-US" sz="2400" cap="none" dirty="0"/>
              <a:t>They will be separate from your participant packets. But located at registration table. </a:t>
            </a:r>
            <a:br>
              <a:rPr lang="en-US" sz="2400" cap="none" dirty="0"/>
            </a:br>
            <a:br>
              <a:rPr lang="en-US" sz="2400" cap="none" dirty="0"/>
            </a:br>
            <a:r>
              <a:rPr lang="en-US" sz="2400" cap="none" dirty="0"/>
              <a:t>Some activities require a check or cash to be given to the vendor on the day of your activity. </a:t>
            </a:r>
            <a:br>
              <a:rPr lang="en-US" sz="2400" cap="none" dirty="0"/>
            </a:br>
            <a:br>
              <a:rPr lang="en-US" sz="2400" cap="none" dirty="0"/>
            </a:br>
            <a:r>
              <a:rPr lang="en-US" sz="2400" cap="none" dirty="0"/>
              <a:t>Please find Hillary Brown to get your cash or check you need your activity </a:t>
            </a:r>
            <a:r>
              <a:rPr lang="en-US" sz="3200" u="sng" cap="none" dirty="0"/>
              <a:t>the night before</a:t>
            </a:r>
            <a:r>
              <a:rPr lang="en-US" sz="2400" cap="none" dirty="0"/>
              <a:t>.</a:t>
            </a:r>
            <a:br>
              <a:rPr lang="en-US" sz="2400" cap="none" dirty="0">
                <a:solidFill>
                  <a:srgbClr val="FF0000"/>
                </a:solidFill>
              </a:rPr>
            </a:br>
            <a:br>
              <a:rPr lang="en-US" sz="2400" cap="none" dirty="0"/>
            </a:br>
            <a:endParaRPr lang="en-US" sz="2400" cap="none" dirty="0"/>
          </a:p>
        </p:txBody>
      </p:sp>
      <p:sp>
        <p:nvSpPr>
          <p:cNvPr id="3" name="Text Placeholder 2"/>
          <p:cNvSpPr>
            <a:spLocks noGrp="1"/>
          </p:cNvSpPr>
          <p:nvPr>
            <p:ph type="body" idx="1"/>
          </p:nvPr>
        </p:nvSpPr>
        <p:spPr>
          <a:xfrm>
            <a:off x="609600" y="457200"/>
            <a:ext cx="7772400" cy="444500"/>
          </a:xfrm>
        </p:spPr>
        <p:txBody>
          <a:bodyPr/>
          <a:lstStyle/>
          <a:p>
            <a:r>
              <a:rPr lang="en-US" dirty="0"/>
              <a:t>Arrival in Camp on Thursday</a:t>
            </a:r>
          </a:p>
        </p:txBody>
      </p:sp>
    </p:spTree>
    <p:extLst>
      <p:ext uri="{BB962C8B-B14F-4D97-AF65-F5344CB8AC3E}">
        <p14:creationId xmlns:p14="http://schemas.microsoft.com/office/powerpoint/2010/main" val="3034316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 YOUR LEADER</a:t>
            </a:r>
          </a:p>
        </p:txBody>
      </p:sp>
      <p:sp>
        <p:nvSpPr>
          <p:cNvPr id="3" name="Content Placeholder 2"/>
          <p:cNvSpPr>
            <a:spLocks noGrp="1"/>
          </p:cNvSpPr>
          <p:nvPr>
            <p:ph idx="1"/>
          </p:nvPr>
        </p:nvSpPr>
        <p:spPr/>
        <p:txBody>
          <a:bodyPr>
            <a:normAutofit fontScale="77500" lnSpcReduction="20000"/>
          </a:bodyPr>
          <a:lstStyle/>
          <a:p>
            <a:r>
              <a:rPr lang="en-US" dirty="0"/>
              <a:t>Immediately after dinner on Thursday, Friday and Saturday nights we will hold a meet your leader session. </a:t>
            </a:r>
          </a:p>
          <a:p>
            <a:pPr lvl="1"/>
            <a:r>
              <a:rPr lang="en-US" dirty="0"/>
              <a:t>This is for everyone to get a face to a name of who their leader is.</a:t>
            </a:r>
          </a:p>
          <a:p>
            <a:pPr lvl="1"/>
            <a:r>
              <a:rPr lang="en-US" dirty="0"/>
              <a:t>For you to give everyone pertinent info on what they are doing the next day to make sure everyone is ready/fit for the activity planned.</a:t>
            </a:r>
          </a:p>
          <a:p>
            <a:pPr lvl="1"/>
            <a:r>
              <a:rPr lang="en-US" dirty="0"/>
              <a:t>To give everyone a last chance to back out. </a:t>
            </a:r>
          </a:p>
          <a:p>
            <a:pPr lvl="1"/>
            <a:r>
              <a:rPr lang="en-US" dirty="0"/>
              <a:t>List of what to bring and not to bring</a:t>
            </a:r>
          </a:p>
          <a:p>
            <a:pPr lvl="1"/>
            <a:r>
              <a:rPr lang="en-US" dirty="0"/>
              <a:t>Make sure everyone understands the transportation plan. </a:t>
            </a:r>
          </a:p>
          <a:p>
            <a:pPr lvl="1"/>
            <a:r>
              <a:rPr lang="en-US" dirty="0"/>
              <a:t>Access the group and make adjustments if needed. </a:t>
            </a:r>
          </a:p>
          <a:p>
            <a:pPr lvl="1"/>
            <a:r>
              <a:rPr lang="en-US" dirty="0"/>
              <a:t>You have the prerogative to deny participation to an attendee who is either out of shape or ill-prepared for the activity.</a:t>
            </a:r>
          </a:p>
          <a:p>
            <a:pPr lvl="2"/>
            <a:endParaRPr lang="en-US" dirty="0"/>
          </a:p>
          <a:p>
            <a:pPr marL="971550" lvl="1" indent="-514350">
              <a:buAutoNum type="arabicPeriod"/>
            </a:pPr>
            <a:endParaRPr lang="en-US" dirty="0"/>
          </a:p>
          <a:p>
            <a:pPr marL="971550" lvl="1" indent="-514350">
              <a:buAutoNum type="arabicPeriod"/>
            </a:pPr>
            <a:endParaRPr lang="en-US" dirty="0"/>
          </a:p>
        </p:txBody>
      </p:sp>
    </p:spTree>
    <p:extLst>
      <p:ext uri="{BB962C8B-B14F-4D97-AF65-F5344CB8AC3E}">
        <p14:creationId xmlns:p14="http://schemas.microsoft.com/office/powerpoint/2010/main" val="2901270836"/>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dirty="0"/>
              <a:t>To give everyone pertinent info on what they are doing the next day to make sure everyone is fit for the activity planned.  Last chance to back out. </a:t>
            </a:r>
            <a:br>
              <a:rPr lang="en-US" dirty="0"/>
            </a:br>
            <a:endParaRPr lang="en-US" dirty="0"/>
          </a:p>
        </p:txBody>
      </p:sp>
      <p:sp>
        <p:nvSpPr>
          <p:cNvPr id="3" name="Content Placeholder 2"/>
          <p:cNvSpPr>
            <a:spLocks noGrp="1"/>
          </p:cNvSpPr>
          <p:nvPr>
            <p:ph idx="1"/>
          </p:nvPr>
        </p:nvSpPr>
        <p:spPr>
          <a:xfrm>
            <a:off x="457200" y="1295400"/>
            <a:ext cx="8229600" cy="4525963"/>
          </a:xfrm>
        </p:spPr>
        <p:txBody>
          <a:bodyPr>
            <a:normAutofit fontScale="92500" lnSpcReduction="20000"/>
          </a:bodyPr>
          <a:lstStyle/>
          <a:p>
            <a:r>
              <a:rPr lang="en-US" dirty="0"/>
              <a:t>Read the description on the front page of your info packet. </a:t>
            </a:r>
          </a:p>
          <a:p>
            <a:r>
              <a:rPr lang="en-US" dirty="0"/>
              <a:t>Make sure everyone in your group understands the details </a:t>
            </a:r>
            <a:r>
              <a:rPr lang="en-US" sz="2200" dirty="0"/>
              <a:t>(this is where your research pays off)</a:t>
            </a:r>
          </a:p>
          <a:p>
            <a:pPr lvl="1"/>
            <a:r>
              <a:rPr lang="en-US" dirty="0"/>
              <a:t>Distance from camp</a:t>
            </a:r>
          </a:p>
          <a:p>
            <a:pPr lvl="1"/>
            <a:r>
              <a:rPr lang="en-US" dirty="0"/>
              <a:t>Length of activity</a:t>
            </a:r>
          </a:p>
          <a:p>
            <a:pPr lvl="1"/>
            <a:r>
              <a:rPr lang="en-US" dirty="0"/>
              <a:t>Elevation</a:t>
            </a:r>
          </a:p>
          <a:p>
            <a:pPr lvl="1"/>
            <a:r>
              <a:rPr lang="en-US" dirty="0"/>
              <a:t>How strenuous the activity will be</a:t>
            </a:r>
          </a:p>
          <a:p>
            <a:pPr lvl="1"/>
            <a:r>
              <a:rPr lang="en-US" dirty="0"/>
              <a:t>Anything else you learned in your research</a:t>
            </a:r>
          </a:p>
          <a:p>
            <a:r>
              <a:rPr lang="en-US" dirty="0"/>
              <a:t>This is the time to have person back out if they are not comfortable. Not the day of the activity.</a:t>
            </a:r>
          </a:p>
          <a:p>
            <a:pPr lvl="1"/>
            <a:endParaRPr lang="en-US" dirty="0"/>
          </a:p>
        </p:txBody>
      </p:sp>
    </p:spTree>
    <p:extLst>
      <p:ext uri="{BB962C8B-B14F-4D97-AF65-F5344CB8AC3E}">
        <p14:creationId xmlns:p14="http://schemas.microsoft.com/office/powerpoint/2010/main" val="645200306"/>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2800" dirty="0"/>
              <a:t>Give everyone a list of what to bring and not to bring</a:t>
            </a:r>
            <a:br>
              <a:rPr lang="en-US" dirty="0"/>
            </a:br>
            <a:endParaRPr lang="en-US" dirty="0"/>
          </a:p>
        </p:txBody>
      </p:sp>
      <p:sp>
        <p:nvSpPr>
          <p:cNvPr id="3" name="Content Placeholder 2"/>
          <p:cNvSpPr>
            <a:spLocks noGrp="1"/>
          </p:cNvSpPr>
          <p:nvPr>
            <p:ph idx="1"/>
          </p:nvPr>
        </p:nvSpPr>
        <p:spPr>
          <a:xfrm>
            <a:off x="457200" y="1166018"/>
            <a:ext cx="8229600" cy="4525963"/>
          </a:xfrm>
        </p:spPr>
        <p:txBody>
          <a:bodyPr>
            <a:normAutofit fontScale="62500" lnSpcReduction="20000"/>
          </a:bodyPr>
          <a:lstStyle/>
          <a:p>
            <a:r>
              <a:rPr lang="en-US" dirty="0"/>
              <a:t>Things to bring</a:t>
            </a:r>
          </a:p>
          <a:p>
            <a:pPr lvl="1"/>
            <a:r>
              <a:rPr lang="en-US" dirty="0"/>
              <a:t>A good attitude</a:t>
            </a:r>
          </a:p>
          <a:p>
            <a:pPr lvl="1"/>
            <a:r>
              <a:rPr lang="en-US" dirty="0"/>
              <a:t>Water</a:t>
            </a:r>
          </a:p>
          <a:p>
            <a:pPr lvl="2"/>
            <a:r>
              <a:rPr lang="en-US" dirty="0"/>
              <a:t>At least 2 liters on moderate to strenuous hikes. </a:t>
            </a:r>
          </a:p>
          <a:p>
            <a:pPr lvl="1"/>
            <a:r>
              <a:rPr lang="en-US" dirty="0"/>
              <a:t>Lunch or snacks</a:t>
            </a:r>
          </a:p>
          <a:p>
            <a:pPr lvl="1"/>
            <a:r>
              <a:rPr lang="en-US" dirty="0"/>
              <a:t>Raingear – Most activities will go out in light rain. </a:t>
            </a:r>
          </a:p>
          <a:p>
            <a:pPr lvl="1"/>
            <a:r>
              <a:rPr lang="en-US" dirty="0"/>
              <a:t>Bug Repellant, </a:t>
            </a:r>
          </a:p>
          <a:p>
            <a:pPr lvl="1"/>
            <a:r>
              <a:rPr lang="en-US" dirty="0"/>
              <a:t>Sturdy hiking shoes/sandals with ankle support.</a:t>
            </a:r>
          </a:p>
          <a:p>
            <a:pPr lvl="2"/>
            <a:r>
              <a:rPr lang="en-US" b="1" dirty="0"/>
              <a:t>REQUIRED ON STRENOUS HIKES</a:t>
            </a:r>
          </a:p>
          <a:p>
            <a:pPr lvl="1"/>
            <a:r>
              <a:rPr lang="en-US" dirty="0"/>
              <a:t>Pack for your gear. </a:t>
            </a:r>
          </a:p>
          <a:p>
            <a:pPr lvl="1"/>
            <a:r>
              <a:rPr lang="en-US" dirty="0"/>
              <a:t>Hiking Poles </a:t>
            </a:r>
          </a:p>
          <a:p>
            <a:pPr lvl="1"/>
            <a:r>
              <a:rPr lang="en-US" dirty="0"/>
              <a:t>Change of clothing for the paddles</a:t>
            </a:r>
          </a:p>
          <a:p>
            <a:pPr lvl="1"/>
            <a:r>
              <a:rPr lang="en-US" dirty="0"/>
              <a:t>Bike gear (Helmet, gloves, shoes, lock, repair kit, spare tire, pump)</a:t>
            </a:r>
          </a:p>
          <a:p>
            <a:pPr lvl="1"/>
            <a:r>
              <a:rPr lang="en-US" dirty="0"/>
              <a:t>Etc.</a:t>
            </a:r>
          </a:p>
          <a:p>
            <a:r>
              <a:rPr lang="en-US" dirty="0"/>
              <a:t>Things not to bring</a:t>
            </a:r>
          </a:p>
          <a:p>
            <a:pPr lvl="1"/>
            <a:r>
              <a:rPr lang="en-US" dirty="0"/>
              <a:t>flip flops are not allowed on any hikes.  Closed toe shoes required on paddles</a:t>
            </a:r>
          </a:p>
          <a:p>
            <a:pPr lvl="1"/>
            <a:endParaRPr lang="en-US" dirty="0"/>
          </a:p>
        </p:txBody>
      </p:sp>
    </p:spTree>
    <p:extLst>
      <p:ext uri="{BB962C8B-B14F-4D97-AF65-F5344CB8AC3E}">
        <p14:creationId xmlns:p14="http://schemas.microsoft.com/office/powerpoint/2010/main" val="2284207993"/>
      </p:ext>
    </p:extLst>
  </p:cSld>
  <p:clrMapOvr>
    <a:masterClrMapping/>
  </p:clrMapOvr>
  <p:transition spd="slow">
    <p:cove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TotalTime>
  <Words>2255</Words>
  <Application>Microsoft Office PowerPoint</Application>
  <PresentationFormat>On-screen Show (4:3)</PresentationFormat>
  <Paragraphs>213</Paragraphs>
  <Slides>23</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23</vt:i4>
      </vt:variant>
    </vt:vector>
  </HeadingPairs>
  <TitlesOfParts>
    <vt:vector size="27" baseType="lpstr">
      <vt:lpstr>Arial</vt:lpstr>
      <vt:lpstr>Calibri</vt:lpstr>
      <vt:lpstr>Office Theme</vt:lpstr>
      <vt:lpstr>Custom Design</vt:lpstr>
      <vt:lpstr>Activity Leader Guidelines</vt:lpstr>
      <vt:lpstr>Welcome</vt:lpstr>
      <vt:lpstr>Leader Info Packet</vt:lpstr>
      <vt:lpstr>Take pride in being the leader.  </vt:lpstr>
      <vt:lpstr>Own Your Activity</vt:lpstr>
      <vt:lpstr>Pick up your leader packet when you arrive in camp.   They will be separate from your participant packets. But located at registration table.   Some activities require a check or cash to be given to the vendor on the day of your activity.   Please find Hillary Brown to get your cash or check you need your activity the night before.  </vt:lpstr>
      <vt:lpstr>MEET YOUR LEADER</vt:lpstr>
      <vt:lpstr>To give everyone pertinent info on what they are doing the next day to make sure everyone is fit for the activity planned.  Last chance to back out.  </vt:lpstr>
      <vt:lpstr>Give everyone a list of what to bring and not to bring </vt:lpstr>
      <vt:lpstr>Make sure everyone understands the transportation plan.  </vt:lpstr>
      <vt:lpstr>Give a chance for the leader to access the group and make adjustments if needed.  </vt:lpstr>
      <vt:lpstr>Morning of Activity</vt:lpstr>
      <vt:lpstr>Before you leave camp</vt:lpstr>
      <vt:lpstr>Once you arrive on site at your activity</vt:lpstr>
      <vt:lpstr>On the hike, paddle or peddle</vt:lpstr>
      <vt:lpstr>When you get to the end of your activity</vt:lpstr>
      <vt:lpstr>Medical Info Envelopes</vt:lpstr>
      <vt:lpstr>On the way back to camp</vt:lpstr>
      <vt:lpstr>Leader Debrief Form</vt:lpstr>
      <vt:lpstr>When you arrive back in camp</vt:lpstr>
      <vt:lpstr>Sign in Board</vt:lpstr>
      <vt:lpstr>Questions?</vt:lpstr>
      <vt:lpstr>Thank you for attending!!!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Leader Guidline</dc:title>
  <dc:creator>Brian Horowitz</dc:creator>
  <cp:lastModifiedBy>Edward Schaefer</cp:lastModifiedBy>
  <cp:revision>118</cp:revision>
  <dcterms:created xsi:type="dcterms:W3CDTF">2015-08-06T22:17:24Z</dcterms:created>
  <dcterms:modified xsi:type="dcterms:W3CDTF">2017-08-17T04:21:14Z</dcterms:modified>
</cp:coreProperties>
</file>